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355" r:id="rId4"/>
    <p:sldId id="357" r:id="rId5"/>
    <p:sldId id="353" r:id="rId6"/>
    <p:sldId id="282" r:id="rId7"/>
    <p:sldId id="301" r:id="rId8"/>
    <p:sldId id="397" r:id="rId9"/>
    <p:sldId id="402" r:id="rId10"/>
    <p:sldId id="398" r:id="rId11"/>
    <p:sldId id="296" r:id="rId12"/>
    <p:sldId id="407" r:id="rId13"/>
    <p:sldId id="409" r:id="rId14"/>
    <p:sldId id="297" r:id="rId15"/>
    <p:sldId id="298" r:id="rId16"/>
    <p:sldId id="410" r:id="rId17"/>
    <p:sldId id="41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6332"/>
    <p:restoredTop sz="96327"/>
  </p:normalViewPr>
  <p:slideViewPr>
    <p:cSldViewPr snapToGrid="0" snapToObjects="1">
      <p:cViewPr>
        <p:scale>
          <a:sx n="71" d="100"/>
          <a:sy n="71" d="100"/>
        </p:scale>
        <p:origin x="48" y="1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jpeg>
</file>

<file path=ppt/media/image11.tiff>
</file>

<file path=ppt/media/image12.jpeg>
</file>

<file path=ppt/media/image13.tiff>
</file>

<file path=ppt/media/image14.png>
</file>

<file path=ppt/media/image2.png>
</file>

<file path=ppt/media/image3.jpeg>
</file>

<file path=ppt/media/image4.jpe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8/27/2024</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8/27/2024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8/27/2024</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8/27/2024</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8/27/2024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8/27/2024</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8/27/2024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8/27/2024</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8/27/2024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8/27/2024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8/27/2024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8/27/2024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8/27/2024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8/27/2024</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tiff"/><Relationship Id="rId2" Type="http://schemas.openxmlformats.org/officeDocument/2006/relationships/hyperlink" Target="https://www.esri.com/en-us/home"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www.esri.com/en-us/arcgis/products/apps-for-everyone/overview"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hyperlink" Target="https://storymaps.arcgis.com/stories/bb7fe74c1f9f4fec8910a1b39e1c42ff" TargetMode="External"/><Relationship Id="rId2" Type="http://schemas.openxmlformats.org/officeDocument/2006/relationships/hyperlink" Target="https://www.esri.com/en-us/arcgis/products/arcgis-storymaps/overview" TargetMode="External"/><Relationship Id="rId1" Type="http://schemas.openxmlformats.org/officeDocument/2006/relationships/slideLayout" Target="../slideLayouts/slideLayout2.xml"/><Relationship Id="rId5" Type="http://schemas.openxmlformats.org/officeDocument/2006/relationships/hyperlink" Target="https://storymaps.arcgis.com/stories/7cafb5298c3143b19b6e06a1d5a309f4?adumkts=product" TargetMode="External"/><Relationship Id="rId4" Type="http://schemas.openxmlformats.org/officeDocument/2006/relationships/hyperlink" Target="https://storymaps.arcgis.com/stories/4faf6d052c8f41b3b9b99c506642bca5" TargetMode="Externa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hyperlink" Target="https://qgis.org/en/site/"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colab.research.google.com/notebooks/intro.ipynb" TargetMode="External"/><Relationship Id="rId2" Type="http://schemas.openxmlformats.org/officeDocument/2006/relationships/hyperlink" Target="https://developers.google.com/earth-engine"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5.xml.rels><?xml version="1.0" encoding="UTF-8" standalone="yes"?>
<Relationships xmlns="http://schemas.openxmlformats.org/package/2006/relationships"><Relationship Id="rId3" Type="http://schemas.openxmlformats.org/officeDocument/2006/relationships/hyperlink" Target="https://laurenstachowiak.wordpress.com/" TargetMode="External"/><Relationship Id="rId2" Type="http://schemas.openxmlformats.org/officeDocument/2006/relationships/hyperlink" Target="mailto:lstachowiak@ewu.edu" TargetMode="External"/><Relationship Id="rId1" Type="http://schemas.openxmlformats.org/officeDocument/2006/relationships/slideLayout" Target="../slideLayouts/slideLayout2.xml"/><Relationship Id="rId4" Type="http://schemas.openxmlformats.org/officeDocument/2006/relationships/hyperlink" Target="https://www.youtube.com/channel/UCPcHT5o1CoitQ4hHalsecpA/abou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hyperlink" Target="https://interactive-atlas.ipcc.ch/"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623B8-5957-1546-B8F3-407FA1315721}"/>
              </a:ext>
            </a:extLst>
          </p:cNvPr>
          <p:cNvSpPr>
            <a:spLocks noGrp="1"/>
          </p:cNvSpPr>
          <p:nvPr>
            <p:ph type="ctrTitle"/>
          </p:nvPr>
        </p:nvSpPr>
        <p:spPr>
          <a:xfrm>
            <a:off x="1371600" y="1803405"/>
            <a:ext cx="9448800" cy="1825096"/>
          </a:xfrm>
        </p:spPr>
        <p:txBody>
          <a:bodyPr>
            <a:normAutofit fontScale="90000"/>
          </a:bodyPr>
          <a:lstStyle/>
          <a:p>
            <a:r>
              <a:rPr lang="en-US" dirty="0"/>
              <a:t>INTRO TO GIS FOR ENVIRONMENTAL SCIENCE</a:t>
            </a:r>
          </a:p>
        </p:txBody>
      </p:sp>
      <p:sp>
        <p:nvSpPr>
          <p:cNvPr id="3" name="Subtitle 2">
            <a:extLst>
              <a:ext uri="{FF2B5EF4-FFF2-40B4-BE49-F238E27FC236}">
                <a16:creationId xmlns:a16="http://schemas.microsoft.com/office/drawing/2014/main" id="{91D56276-CEBA-1D41-A4DD-8C80837A3B14}"/>
              </a:ext>
            </a:extLst>
          </p:cNvPr>
          <p:cNvSpPr>
            <a:spLocks noGrp="1"/>
          </p:cNvSpPr>
          <p:nvPr>
            <p:ph type="subTitle" idx="1"/>
          </p:nvPr>
        </p:nvSpPr>
        <p:spPr/>
        <p:txBody>
          <a:bodyPr/>
          <a:lstStyle/>
          <a:p>
            <a:r>
              <a:rPr lang="en-US" dirty="0"/>
              <a:t>WEEK 1 LECTURE SLIDES</a:t>
            </a:r>
          </a:p>
        </p:txBody>
      </p:sp>
    </p:spTree>
    <p:extLst>
      <p:ext uri="{BB962C8B-B14F-4D97-AF65-F5344CB8AC3E}">
        <p14:creationId xmlns:p14="http://schemas.microsoft.com/office/powerpoint/2010/main" val="26267226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FA9643-3EEF-7947-94A4-C4316E0446E5}"/>
              </a:ext>
            </a:extLst>
          </p:cNvPr>
          <p:cNvSpPr>
            <a:spLocks noGrp="1"/>
          </p:cNvSpPr>
          <p:nvPr>
            <p:ph type="title"/>
          </p:nvPr>
        </p:nvSpPr>
        <p:spPr>
          <a:xfrm>
            <a:off x="1729409" y="764373"/>
            <a:ext cx="9776791" cy="1293028"/>
          </a:xfrm>
        </p:spPr>
        <p:txBody>
          <a:bodyPr>
            <a:noAutofit/>
          </a:bodyPr>
          <a:lstStyle/>
          <a:p>
            <a:r>
              <a:rPr lang="en-US" sz="3400" dirty="0"/>
              <a:t>Remote Sensing and Contemporary GIS</a:t>
            </a:r>
          </a:p>
        </p:txBody>
      </p:sp>
      <p:sp>
        <p:nvSpPr>
          <p:cNvPr id="3" name="Content Placeholder 2">
            <a:extLst>
              <a:ext uri="{FF2B5EF4-FFF2-40B4-BE49-F238E27FC236}">
                <a16:creationId xmlns:a16="http://schemas.microsoft.com/office/drawing/2014/main" id="{FFAB1345-EF16-8141-A012-757579B64237}"/>
              </a:ext>
            </a:extLst>
          </p:cNvPr>
          <p:cNvSpPr>
            <a:spLocks noGrp="1"/>
          </p:cNvSpPr>
          <p:nvPr>
            <p:ph sz="quarter" idx="1"/>
          </p:nvPr>
        </p:nvSpPr>
        <p:spPr>
          <a:xfrm>
            <a:off x="484358" y="1865244"/>
            <a:ext cx="5121312" cy="4495800"/>
          </a:xfrm>
        </p:spPr>
        <p:txBody>
          <a:bodyPr>
            <a:normAutofit/>
          </a:bodyPr>
          <a:lstStyle/>
          <a:p>
            <a:r>
              <a:rPr lang="en-US" dirty="0"/>
              <a:t>Remotely sensed data are those collected away from their observation</a:t>
            </a:r>
          </a:p>
          <a:p>
            <a:endParaRPr lang="en-US" dirty="0"/>
          </a:p>
          <a:p>
            <a:r>
              <a:rPr lang="en-US" dirty="0"/>
              <a:t>Remote sensors specialize in satellites and the EM spectrum, which can offer a wealth of data beyond the visible light spectrum</a:t>
            </a:r>
          </a:p>
          <a:p>
            <a:endParaRPr lang="en-US" dirty="0"/>
          </a:p>
          <a:p>
            <a:r>
              <a:rPr lang="en-US" dirty="0"/>
              <a:t>Increasingly fine spatial resolution capabilities has provided for truly rich imagery and data. </a:t>
            </a:r>
          </a:p>
        </p:txBody>
      </p:sp>
      <p:pic>
        <p:nvPicPr>
          <p:cNvPr id="1026" name="Picture 2" descr="EarthView–Crater Lake Image Shows Potential of Sentinel-2A">
            <a:extLst>
              <a:ext uri="{FF2B5EF4-FFF2-40B4-BE49-F238E27FC236}">
                <a16:creationId xmlns:a16="http://schemas.microsoft.com/office/drawing/2014/main" id="{BE3D632F-FC31-A04B-A3A3-AB7493F869D6}"/>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5933438" y="1759226"/>
            <a:ext cx="4734563" cy="508788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2667997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D0B8BD-C94A-C346-B5EA-84D42670A360}"/>
              </a:ext>
            </a:extLst>
          </p:cNvPr>
          <p:cNvSpPr>
            <a:spLocks noGrp="1"/>
          </p:cNvSpPr>
          <p:nvPr>
            <p:ph type="title"/>
          </p:nvPr>
        </p:nvSpPr>
        <p:spPr/>
        <p:txBody>
          <a:bodyPr/>
          <a:lstStyle/>
          <a:p>
            <a:r>
              <a:rPr lang="en-US" dirty="0"/>
              <a:t>ESRI</a:t>
            </a:r>
          </a:p>
        </p:txBody>
      </p:sp>
      <p:sp>
        <p:nvSpPr>
          <p:cNvPr id="3" name="Content Placeholder 2">
            <a:extLst>
              <a:ext uri="{FF2B5EF4-FFF2-40B4-BE49-F238E27FC236}">
                <a16:creationId xmlns:a16="http://schemas.microsoft.com/office/drawing/2014/main" id="{2C646CD9-EA58-5544-BB94-AE8D49C88FFF}"/>
              </a:ext>
            </a:extLst>
          </p:cNvPr>
          <p:cNvSpPr>
            <a:spLocks noGrp="1"/>
          </p:cNvSpPr>
          <p:nvPr>
            <p:ph idx="1"/>
          </p:nvPr>
        </p:nvSpPr>
        <p:spPr>
          <a:xfrm>
            <a:off x="506894" y="1889810"/>
            <a:ext cx="5913783" cy="4653501"/>
          </a:xfrm>
        </p:spPr>
        <p:txBody>
          <a:bodyPr>
            <a:normAutofit fontScale="92500" lnSpcReduction="20000"/>
          </a:bodyPr>
          <a:lstStyle/>
          <a:p>
            <a:r>
              <a:rPr lang="en-US" dirty="0"/>
              <a:t>Motto is “The Science of Where”</a:t>
            </a:r>
          </a:p>
          <a:p>
            <a:endParaRPr lang="en-US" dirty="0"/>
          </a:p>
          <a:p>
            <a:r>
              <a:rPr lang="en-US" dirty="0"/>
              <a:t>The gold-standard for proprietary GIS software. Start here to begin exploring what ESRI has to offer (it’s quite a bit): </a:t>
            </a:r>
            <a:r>
              <a:rPr lang="en-US" dirty="0">
                <a:hlinkClick r:id="rId2"/>
              </a:rPr>
              <a:t>https://www.esri.com/en-us/home</a:t>
            </a:r>
            <a:r>
              <a:rPr lang="en-US" dirty="0"/>
              <a:t> </a:t>
            </a:r>
          </a:p>
          <a:p>
            <a:endParaRPr lang="en-US" dirty="0"/>
          </a:p>
          <a:p>
            <a:r>
              <a:rPr lang="en-US" dirty="0" err="1"/>
              <a:t>ArcDesktop</a:t>
            </a:r>
            <a:r>
              <a:rPr lang="en-US" dirty="0"/>
              <a:t> Suite contained several separate programs, such as ArcMap and </a:t>
            </a:r>
            <a:r>
              <a:rPr lang="en-US" dirty="0" err="1"/>
              <a:t>ArcScene</a:t>
            </a:r>
            <a:r>
              <a:rPr lang="en-US" dirty="0"/>
              <a:t>. All are now housed within ArcGIS Pro, the desktop GIS software program. </a:t>
            </a:r>
          </a:p>
          <a:p>
            <a:endParaRPr lang="en-US" dirty="0"/>
          </a:p>
          <a:p>
            <a:r>
              <a:rPr lang="en-US" dirty="0"/>
              <a:t>Available now via personal licenses for. approx. $100/year – this is a massive discount, the program used to be $1000s per license “back in the day” </a:t>
            </a:r>
            <a:r>
              <a:rPr lang="en-US" dirty="0">
                <a:sym typeface="Wingdings" pitchFamily="2" charset="2"/>
              </a:rPr>
              <a:t> </a:t>
            </a:r>
            <a:endParaRPr lang="en-US" dirty="0"/>
          </a:p>
        </p:txBody>
      </p:sp>
      <p:pic>
        <p:nvPicPr>
          <p:cNvPr id="4" name="Picture 3">
            <a:extLst>
              <a:ext uri="{FF2B5EF4-FFF2-40B4-BE49-F238E27FC236}">
                <a16:creationId xmlns:a16="http://schemas.microsoft.com/office/drawing/2014/main" id="{0170232D-A57C-1542-8542-09F031F83F59}"/>
              </a:ext>
            </a:extLst>
          </p:cNvPr>
          <p:cNvPicPr>
            <a:picLocks noChangeAspect="1"/>
          </p:cNvPicPr>
          <p:nvPr/>
        </p:nvPicPr>
        <p:blipFill>
          <a:blip r:embed="rId3" cstate="print">
            <a:extLst>
              <a:ext uri="{28A0092B-C50C-407E-A947-70E740481C1C}">
                <a14:useLocalDpi xmlns:a14="http://schemas.microsoft.com/office/drawing/2010/main"/>
              </a:ext>
            </a:extLst>
          </a:blip>
          <a:stretch>
            <a:fillRect/>
          </a:stretch>
        </p:blipFill>
        <p:spPr>
          <a:xfrm>
            <a:off x="6715517" y="1889810"/>
            <a:ext cx="4708983" cy="4653501"/>
          </a:xfrm>
          <a:prstGeom prst="rect">
            <a:avLst/>
          </a:prstGeom>
        </p:spPr>
      </p:pic>
    </p:spTree>
    <p:extLst>
      <p:ext uri="{BB962C8B-B14F-4D97-AF65-F5344CB8AC3E}">
        <p14:creationId xmlns:p14="http://schemas.microsoft.com/office/powerpoint/2010/main" val="33498843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B52E74-E5AF-D442-B993-D6373AE04185}"/>
              </a:ext>
            </a:extLst>
          </p:cNvPr>
          <p:cNvSpPr>
            <a:spLocks noGrp="1"/>
          </p:cNvSpPr>
          <p:nvPr>
            <p:ph type="title"/>
          </p:nvPr>
        </p:nvSpPr>
        <p:spPr/>
        <p:txBody>
          <a:bodyPr/>
          <a:lstStyle/>
          <a:p>
            <a:r>
              <a:rPr lang="en-US" dirty="0"/>
              <a:t>ESRI</a:t>
            </a:r>
          </a:p>
        </p:txBody>
      </p:sp>
      <p:sp>
        <p:nvSpPr>
          <p:cNvPr id="3" name="Content Placeholder 2">
            <a:extLst>
              <a:ext uri="{FF2B5EF4-FFF2-40B4-BE49-F238E27FC236}">
                <a16:creationId xmlns:a16="http://schemas.microsoft.com/office/drawing/2014/main" id="{49FD9036-946C-FE48-9E40-156DCD11368E}"/>
              </a:ext>
            </a:extLst>
          </p:cNvPr>
          <p:cNvSpPr>
            <a:spLocks noGrp="1"/>
          </p:cNvSpPr>
          <p:nvPr>
            <p:ph idx="1"/>
          </p:nvPr>
        </p:nvSpPr>
        <p:spPr/>
        <p:txBody>
          <a:bodyPr>
            <a:normAutofit/>
          </a:bodyPr>
          <a:lstStyle/>
          <a:p>
            <a:r>
              <a:rPr lang="en-US" dirty="0"/>
              <a:t>Building and using GIS apps has become an area of rapid development in GIS</a:t>
            </a:r>
          </a:p>
          <a:p>
            <a:endParaRPr lang="en-US" dirty="0"/>
          </a:p>
          <a:p>
            <a:r>
              <a:rPr lang="en-US" dirty="0"/>
              <a:t>Mobile apps allow a completely different approach to GIS </a:t>
            </a:r>
            <a:r>
              <a:rPr lang="en-US" i="1" dirty="0"/>
              <a:t>and </a:t>
            </a:r>
            <a:r>
              <a:rPr lang="en-US" dirty="0"/>
              <a:t>the inclusion of people that cannot access high-tech equipment.</a:t>
            </a:r>
          </a:p>
          <a:p>
            <a:pPr lvl="1"/>
            <a:r>
              <a:rPr lang="en-US" dirty="0">
                <a:hlinkClick r:id="rId2"/>
              </a:rPr>
              <a:t>https://www.esri.com/en-us/arcgis/products/apps-for-everyone/overview</a:t>
            </a:r>
            <a:r>
              <a:rPr lang="en-US" dirty="0"/>
              <a:t> </a:t>
            </a:r>
          </a:p>
          <a:p>
            <a:endParaRPr lang="en-US" dirty="0"/>
          </a:p>
          <a:p>
            <a:r>
              <a:rPr lang="en-US" dirty="0"/>
              <a:t>Your smart phone is virtually as powerful at geolocating as any standard GPS today, the primary limitations are the cellular service and your use (locating your car with a dropped pin in a large parking lot vs. mapping fine scale artifacts in an archaeology dig). </a:t>
            </a:r>
          </a:p>
        </p:txBody>
      </p:sp>
    </p:spTree>
    <p:extLst>
      <p:ext uri="{BB962C8B-B14F-4D97-AF65-F5344CB8AC3E}">
        <p14:creationId xmlns:p14="http://schemas.microsoft.com/office/powerpoint/2010/main" val="43490877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03054-F539-2043-B5D0-EEA6C380071C}"/>
              </a:ext>
            </a:extLst>
          </p:cNvPr>
          <p:cNvSpPr>
            <a:spLocks noGrp="1"/>
          </p:cNvSpPr>
          <p:nvPr>
            <p:ph type="title"/>
          </p:nvPr>
        </p:nvSpPr>
        <p:spPr/>
        <p:txBody>
          <a:bodyPr/>
          <a:lstStyle/>
          <a:p>
            <a:r>
              <a:rPr lang="en-US" dirty="0" err="1"/>
              <a:t>esri</a:t>
            </a:r>
            <a:endParaRPr lang="en-US" dirty="0"/>
          </a:p>
        </p:txBody>
      </p:sp>
      <p:sp>
        <p:nvSpPr>
          <p:cNvPr id="3" name="Content Placeholder 2">
            <a:extLst>
              <a:ext uri="{FF2B5EF4-FFF2-40B4-BE49-F238E27FC236}">
                <a16:creationId xmlns:a16="http://schemas.microsoft.com/office/drawing/2014/main" id="{FB290A26-E417-804D-8029-9C31E89D2D7D}"/>
              </a:ext>
            </a:extLst>
          </p:cNvPr>
          <p:cNvSpPr>
            <a:spLocks noGrp="1"/>
          </p:cNvSpPr>
          <p:nvPr>
            <p:ph idx="1"/>
          </p:nvPr>
        </p:nvSpPr>
        <p:spPr/>
        <p:txBody>
          <a:bodyPr/>
          <a:lstStyle/>
          <a:p>
            <a:r>
              <a:rPr lang="en-US" dirty="0" err="1"/>
              <a:t>StoryMaps</a:t>
            </a:r>
            <a:r>
              <a:rPr lang="en-US" dirty="0"/>
              <a:t> and ArcGIS online, build geovisualizations and spatial stories</a:t>
            </a:r>
          </a:p>
          <a:p>
            <a:pPr lvl="1"/>
            <a:r>
              <a:rPr lang="en-US" dirty="0">
                <a:hlinkClick r:id="rId2"/>
              </a:rPr>
              <a:t>https://www.esri.com/en-us/arcgis/products/arcgis-storymaps/overview</a:t>
            </a:r>
            <a:r>
              <a:rPr lang="en-US" dirty="0"/>
              <a:t> </a:t>
            </a:r>
          </a:p>
          <a:p>
            <a:pPr lvl="1"/>
            <a:endParaRPr lang="en-US" dirty="0"/>
          </a:p>
          <a:p>
            <a:r>
              <a:rPr lang="en-US" dirty="0"/>
              <a:t>Examples to explore!</a:t>
            </a:r>
          </a:p>
          <a:p>
            <a:pPr lvl="1"/>
            <a:r>
              <a:rPr lang="en-US" dirty="0"/>
              <a:t>Wildfire in the West: </a:t>
            </a:r>
            <a:r>
              <a:rPr lang="en-US" dirty="0">
                <a:hlinkClick r:id="rId3"/>
              </a:rPr>
              <a:t>https://storymaps.arcgis.com/stories/bb7fe74c1f9f4fec8910a1b39e1c42ff</a:t>
            </a:r>
            <a:r>
              <a:rPr lang="en-US" dirty="0"/>
              <a:t> </a:t>
            </a:r>
          </a:p>
          <a:p>
            <a:pPr lvl="1"/>
            <a:r>
              <a:rPr lang="en-US" dirty="0"/>
              <a:t>Coastal Flooding: </a:t>
            </a:r>
            <a:r>
              <a:rPr lang="en-US" dirty="0">
                <a:hlinkClick r:id="rId4"/>
              </a:rPr>
              <a:t>https://storymaps.arcgis.com/stories/4faf6d052c8f41b3b9b99c506642bca5</a:t>
            </a:r>
            <a:r>
              <a:rPr lang="en-US" dirty="0"/>
              <a:t> </a:t>
            </a:r>
          </a:p>
          <a:p>
            <a:pPr lvl="1"/>
            <a:r>
              <a:rPr lang="en-US" dirty="0"/>
              <a:t>Tropical Cyclones: </a:t>
            </a:r>
            <a:r>
              <a:rPr lang="en-US" dirty="0">
                <a:hlinkClick r:id="rId5"/>
              </a:rPr>
              <a:t>https://storymaps.arcgis.com/stories/7cafb5298c3143b19b6e06a1d5a309f4?adumkts=product</a:t>
            </a:r>
            <a:r>
              <a:rPr lang="en-US" dirty="0"/>
              <a:t> </a:t>
            </a:r>
          </a:p>
        </p:txBody>
      </p:sp>
    </p:spTree>
    <p:extLst>
      <p:ext uri="{BB962C8B-B14F-4D97-AF65-F5344CB8AC3E}">
        <p14:creationId xmlns:p14="http://schemas.microsoft.com/office/powerpoint/2010/main" val="61537783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028BE9-D1DC-AA4F-9C30-4CA0AA57E976}"/>
              </a:ext>
            </a:extLst>
          </p:cNvPr>
          <p:cNvSpPr>
            <a:spLocks noGrp="1"/>
          </p:cNvSpPr>
          <p:nvPr>
            <p:ph type="title"/>
          </p:nvPr>
        </p:nvSpPr>
        <p:spPr/>
        <p:txBody>
          <a:bodyPr/>
          <a:lstStyle/>
          <a:p>
            <a:r>
              <a:rPr lang="en-US" dirty="0"/>
              <a:t>QGIS</a:t>
            </a:r>
          </a:p>
        </p:txBody>
      </p:sp>
      <p:sp>
        <p:nvSpPr>
          <p:cNvPr id="3" name="Content Placeholder 2">
            <a:extLst>
              <a:ext uri="{FF2B5EF4-FFF2-40B4-BE49-F238E27FC236}">
                <a16:creationId xmlns:a16="http://schemas.microsoft.com/office/drawing/2014/main" id="{D74FDD9F-75FA-1145-A236-98AF923F0138}"/>
              </a:ext>
            </a:extLst>
          </p:cNvPr>
          <p:cNvSpPr>
            <a:spLocks noGrp="1"/>
          </p:cNvSpPr>
          <p:nvPr>
            <p:ph idx="1"/>
          </p:nvPr>
        </p:nvSpPr>
        <p:spPr>
          <a:xfrm>
            <a:off x="397566" y="2193445"/>
            <a:ext cx="4691270" cy="4024125"/>
          </a:xfrm>
        </p:spPr>
        <p:txBody>
          <a:bodyPr>
            <a:normAutofit fontScale="92500" lnSpcReduction="10000"/>
          </a:bodyPr>
          <a:lstStyle/>
          <a:p>
            <a:r>
              <a:rPr lang="en-US" dirty="0"/>
              <a:t>The most well-known open-source desktop GIS software, available for free download here: </a:t>
            </a:r>
            <a:r>
              <a:rPr lang="en-US" dirty="0">
                <a:hlinkClick r:id="rId2"/>
              </a:rPr>
              <a:t>https://qgis.org/en/site/</a:t>
            </a:r>
            <a:r>
              <a:rPr lang="en-US" dirty="0"/>
              <a:t> on both PC and Mac operating systems</a:t>
            </a:r>
          </a:p>
          <a:p>
            <a:endParaRPr lang="en-US" dirty="0"/>
          </a:p>
          <a:p>
            <a:r>
              <a:rPr lang="en-US" dirty="0"/>
              <a:t>Comparable to </a:t>
            </a:r>
            <a:r>
              <a:rPr lang="en-US" dirty="0" err="1"/>
              <a:t>ArcDesktop</a:t>
            </a:r>
            <a:r>
              <a:rPr lang="en-US" dirty="0"/>
              <a:t> suite, but with less formalized support (common with open-source software)</a:t>
            </a:r>
          </a:p>
          <a:p>
            <a:endParaRPr lang="en-US" dirty="0"/>
          </a:p>
          <a:p>
            <a:r>
              <a:rPr lang="en-US" dirty="0"/>
              <a:t>NOT ALL PLUGINS ARE MAC COMPATIBLE EVEN THOUGH QGIS AS A PROGRAM IS. </a:t>
            </a:r>
          </a:p>
        </p:txBody>
      </p:sp>
      <p:pic>
        <p:nvPicPr>
          <p:cNvPr id="1028" name="Picture 4" descr="Changelog for QGIS 3.4 LTR">
            <a:extLst>
              <a:ext uri="{FF2B5EF4-FFF2-40B4-BE49-F238E27FC236}">
                <a16:creationId xmlns:a16="http://schemas.microsoft.com/office/drawing/2014/main" id="{3E2C08B3-02BA-5045-97D4-761F614C41ED}"/>
              </a:ext>
            </a:extLst>
          </p:cNvPr>
          <p:cNvPicPr>
            <a:picLocks noChangeAspect="1" noChangeArrowheads="1"/>
          </p:cNvPicPr>
          <p:nvPr/>
        </p:nvPicPr>
        <p:blipFill>
          <a:blip r:embed="rId3" cstate="screen">
            <a:extLst>
              <a:ext uri="{28A0092B-C50C-407E-A947-70E740481C1C}">
                <a14:useLocalDpi xmlns:a14="http://schemas.microsoft.com/office/drawing/2010/main"/>
              </a:ext>
            </a:extLst>
          </a:blip>
          <a:srcRect/>
          <a:stretch>
            <a:fillRect/>
          </a:stretch>
        </p:blipFill>
        <p:spPr bwMode="auto">
          <a:xfrm>
            <a:off x="5327375" y="2193445"/>
            <a:ext cx="6626085" cy="361242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345717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9B39E-D151-5844-B344-EF95B4EB3F67}"/>
              </a:ext>
            </a:extLst>
          </p:cNvPr>
          <p:cNvSpPr>
            <a:spLocks noGrp="1"/>
          </p:cNvSpPr>
          <p:nvPr>
            <p:ph type="title"/>
          </p:nvPr>
        </p:nvSpPr>
        <p:spPr>
          <a:xfrm>
            <a:off x="1759226" y="764373"/>
            <a:ext cx="9746974" cy="1293028"/>
          </a:xfrm>
        </p:spPr>
        <p:txBody>
          <a:bodyPr/>
          <a:lstStyle/>
          <a:p>
            <a:r>
              <a:rPr lang="en-US" dirty="0"/>
              <a:t>Google earth engine and COLAB</a:t>
            </a:r>
          </a:p>
        </p:txBody>
      </p:sp>
      <p:sp>
        <p:nvSpPr>
          <p:cNvPr id="3" name="Content Placeholder 2">
            <a:extLst>
              <a:ext uri="{FF2B5EF4-FFF2-40B4-BE49-F238E27FC236}">
                <a16:creationId xmlns:a16="http://schemas.microsoft.com/office/drawing/2014/main" id="{E90DC774-9893-EE4A-BCD6-7F456B620381}"/>
              </a:ext>
            </a:extLst>
          </p:cNvPr>
          <p:cNvSpPr>
            <a:spLocks noGrp="1"/>
          </p:cNvSpPr>
          <p:nvPr>
            <p:ph idx="1"/>
          </p:nvPr>
        </p:nvSpPr>
        <p:spPr/>
        <p:txBody>
          <a:bodyPr>
            <a:normAutofit fontScale="92500"/>
          </a:bodyPr>
          <a:lstStyle/>
          <a:p>
            <a:r>
              <a:rPr lang="en-US" dirty="0"/>
              <a:t>The Future hah!</a:t>
            </a:r>
          </a:p>
          <a:p>
            <a:r>
              <a:rPr lang="en-US" dirty="0"/>
              <a:t>You will need to signup for a free GEE code editor account, it’s worth it.</a:t>
            </a:r>
          </a:p>
          <a:p>
            <a:r>
              <a:rPr lang="en-US" dirty="0"/>
              <a:t>In-browser analyses with massive amounts of free data</a:t>
            </a:r>
          </a:p>
          <a:p>
            <a:r>
              <a:rPr lang="en-US" dirty="0"/>
              <a:t>Ability to build apps, sync </a:t>
            </a:r>
            <a:r>
              <a:rPr lang="en-US" dirty="0" err="1"/>
              <a:t>Colab</a:t>
            </a:r>
            <a:r>
              <a:rPr lang="en-US" dirty="0"/>
              <a:t> Notebooks, and share everything you build immediately online. </a:t>
            </a:r>
          </a:p>
          <a:p>
            <a:r>
              <a:rPr lang="en-US" dirty="0"/>
              <a:t>Downside: GEE works only with Java, but Google </a:t>
            </a:r>
            <a:r>
              <a:rPr lang="en-US" dirty="0" err="1"/>
              <a:t>Colab</a:t>
            </a:r>
            <a:r>
              <a:rPr lang="en-US" dirty="0"/>
              <a:t> uses Python or R, and not for professional/proprietary use (i.e. you can’t make money using the platform)</a:t>
            </a:r>
          </a:p>
          <a:p>
            <a:endParaRPr lang="en-US" dirty="0"/>
          </a:p>
          <a:p>
            <a:r>
              <a:rPr lang="en-US" dirty="0"/>
              <a:t>Start your GEE journey here: </a:t>
            </a:r>
            <a:r>
              <a:rPr lang="en-US" dirty="0">
                <a:hlinkClick r:id="rId2"/>
              </a:rPr>
              <a:t>https://developers.google.com/earth-engine</a:t>
            </a:r>
            <a:endParaRPr lang="en-US" dirty="0"/>
          </a:p>
          <a:p>
            <a:r>
              <a:rPr lang="en-US" dirty="0"/>
              <a:t>Start your </a:t>
            </a:r>
            <a:r>
              <a:rPr lang="en-US" dirty="0" err="1"/>
              <a:t>Colab</a:t>
            </a:r>
            <a:r>
              <a:rPr lang="en-US" dirty="0"/>
              <a:t> journey here: </a:t>
            </a:r>
            <a:r>
              <a:rPr lang="en-US" dirty="0">
                <a:hlinkClick r:id="rId3"/>
              </a:rPr>
              <a:t>https://colab.research.google.com/notebooks/intro.ipynb</a:t>
            </a:r>
            <a:r>
              <a:rPr lang="en-US" dirty="0"/>
              <a:t>  </a:t>
            </a:r>
          </a:p>
          <a:p>
            <a:endParaRPr lang="en-US" dirty="0"/>
          </a:p>
        </p:txBody>
      </p:sp>
    </p:spTree>
    <p:extLst>
      <p:ext uri="{BB962C8B-B14F-4D97-AF65-F5344CB8AC3E}">
        <p14:creationId xmlns:p14="http://schemas.microsoft.com/office/powerpoint/2010/main" val="26324527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CAEDCC-4C14-1C53-3914-FA3EFAD6E946}"/>
              </a:ext>
            </a:extLst>
          </p:cNvPr>
          <p:cNvSpPr>
            <a:spLocks noGrp="1"/>
          </p:cNvSpPr>
          <p:nvPr>
            <p:ph type="title"/>
          </p:nvPr>
        </p:nvSpPr>
        <p:spPr/>
        <p:txBody>
          <a:bodyPr/>
          <a:lstStyle/>
          <a:p>
            <a:r>
              <a:rPr lang="en-US" dirty="0"/>
              <a:t>Lab #1</a:t>
            </a:r>
          </a:p>
        </p:txBody>
      </p:sp>
      <p:sp>
        <p:nvSpPr>
          <p:cNvPr id="3" name="Content Placeholder 2">
            <a:extLst>
              <a:ext uri="{FF2B5EF4-FFF2-40B4-BE49-F238E27FC236}">
                <a16:creationId xmlns:a16="http://schemas.microsoft.com/office/drawing/2014/main" id="{5690EBCE-51AC-A273-DDCB-C0D06E79E7E1}"/>
              </a:ext>
            </a:extLst>
          </p:cNvPr>
          <p:cNvSpPr>
            <a:spLocks noGrp="1"/>
          </p:cNvSpPr>
          <p:nvPr>
            <p:ph idx="1"/>
          </p:nvPr>
        </p:nvSpPr>
        <p:spPr/>
        <p:txBody>
          <a:bodyPr>
            <a:normAutofit lnSpcReduction="10000"/>
          </a:bodyPr>
          <a:lstStyle/>
          <a:p>
            <a:r>
              <a:rPr lang="en-US" dirty="0"/>
              <a:t>All materials you will need for Lab 1 are located in the Lab 1 folder on the course Canvas page. </a:t>
            </a:r>
          </a:p>
          <a:p>
            <a:endParaRPr lang="en-US" dirty="0"/>
          </a:p>
          <a:p>
            <a:r>
              <a:rPr lang="en-US" dirty="0"/>
              <a:t>Skills/tools we will cover in Lab 1:</a:t>
            </a:r>
          </a:p>
          <a:p>
            <a:pPr lvl="1"/>
            <a:r>
              <a:rPr lang="en-US" dirty="0"/>
              <a:t>GIS data storage</a:t>
            </a:r>
          </a:p>
          <a:p>
            <a:pPr lvl="2"/>
            <a:r>
              <a:rPr lang="en-US" dirty="0"/>
              <a:t>Root drives</a:t>
            </a:r>
          </a:p>
          <a:p>
            <a:pPr lvl="2"/>
            <a:r>
              <a:rPr lang="en-US" dirty="0"/>
              <a:t>Folder and file scaffolding</a:t>
            </a:r>
          </a:p>
          <a:p>
            <a:pPr lvl="2"/>
            <a:r>
              <a:rPr lang="en-US" dirty="0"/>
              <a:t>Copies and redundancies</a:t>
            </a:r>
          </a:p>
          <a:p>
            <a:pPr lvl="2"/>
            <a:r>
              <a:rPr lang="en-US" dirty="0"/>
              <a:t>NON-NEGOTIABLE RULES FOR DATA STORAGE – I DON’T MAKE ‘EM BUT THE PROGRAM WON’T WORK IF YOU DON’T FOLLOW ‘EM!</a:t>
            </a:r>
          </a:p>
          <a:p>
            <a:pPr lvl="1"/>
            <a:r>
              <a:rPr lang="en-US" dirty="0"/>
              <a:t>Opening ArcGIS Pro and starting a new map</a:t>
            </a:r>
          </a:p>
          <a:p>
            <a:pPr lvl="1"/>
            <a:r>
              <a:rPr lang="en-US" dirty="0"/>
              <a:t>Adding data to your map</a:t>
            </a:r>
          </a:p>
          <a:p>
            <a:pPr lvl="1"/>
            <a:r>
              <a:rPr lang="en-US" dirty="0"/>
              <a:t>Making a </a:t>
            </a:r>
            <a:r>
              <a:rPr lang="en-US" i="1" dirty="0"/>
              <a:t>basic</a:t>
            </a:r>
            <a:r>
              <a:rPr lang="en-US" dirty="0"/>
              <a:t> map layout</a:t>
            </a:r>
          </a:p>
          <a:p>
            <a:pPr lvl="1"/>
            <a:endParaRPr lang="en-US" dirty="0"/>
          </a:p>
        </p:txBody>
      </p:sp>
    </p:spTree>
    <p:extLst>
      <p:ext uri="{BB962C8B-B14F-4D97-AF65-F5344CB8AC3E}">
        <p14:creationId xmlns:p14="http://schemas.microsoft.com/office/powerpoint/2010/main" val="276187673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34DADA-6207-1348-90E1-CF5CF8297D46}"/>
              </a:ext>
            </a:extLst>
          </p:cNvPr>
          <p:cNvSpPr>
            <a:spLocks noGrp="1"/>
          </p:cNvSpPr>
          <p:nvPr>
            <p:ph type="title"/>
          </p:nvPr>
        </p:nvSpPr>
        <p:spPr>
          <a:xfrm>
            <a:off x="4572000" y="288188"/>
            <a:ext cx="7239000" cy="1110306"/>
          </a:xfrm>
        </p:spPr>
        <p:txBody>
          <a:bodyPr/>
          <a:lstStyle/>
          <a:p>
            <a:r>
              <a:rPr lang="en-US" dirty="0"/>
              <a:t>EXAMPLE PRACTICAL EXAM</a:t>
            </a:r>
          </a:p>
        </p:txBody>
      </p:sp>
      <p:sp>
        <p:nvSpPr>
          <p:cNvPr id="3" name="Content Placeholder 2">
            <a:extLst>
              <a:ext uri="{FF2B5EF4-FFF2-40B4-BE49-F238E27FC236}">
                <a16:creationId xmlns:a16="http://schemas.microsoft.com/office/drawing/2014/main" id="{00B3438C-0FFD-095C-7749-47D148F76A1A}"/>
              </a:ext>
            </a:extLst>
          </p:cNvPr>
          <p:cNvSpPr>
            <a:spLocks noGrp="1"/>
          </p:cNvSpPr>
          <p:nvPr>
            <p:ph idx="1"/>
          </p:nvPr>
        </p:nvSpPr>
        <p:spPr>
          <a:xfrm>
            <a:off x="89647" y="1479182"/>
            <a:ext cx="12012705" cy="5423647"/>
          </a:xfrm>
        </p:spPr>
        <p:txBody>
          <a:bodyPr>
            <a:normAutofit fontScale="77500" lnSpcReduction="20000"/>
          </a:bodyPr>
          <a:lstStyle/>
          <a:p>
            <a:pPr marL="457200" indent="-457200">
              <a:buFont typeface="+mj-lt"/>
              <a:buAutoNum type="arabicPeriod"/>
            </a:pPr>
            <a:r>
              <a:rPr lang="en-US" dirty="0"/>
              <a:t>Using the appropriate root drive for campus data storage, create the correct folder setup for spatial data storage for this practice exam. Your naming conventions can be unique to you, but you must follow the “non-negotiable rules for data storage” when doing so.</a:t>
            </a:r>
          </a:p>
          <a:p>
            <a:pPr marL="457200" indent="-457200">
              <a:buFont typeface="+mj-lt"/>
              <a:buAutoNum type="arabicPeriod"/>
            </a:pPr>
            <a:endParaRPr lang="en-US" dirty="0"/>
          </a:p>
          <a:p>
            <a:pPr marL="457200" indent="-457200">
              <a:buFont typeface="+mj-lt"/>
              <a:buAutoNum type="arabicPeriod"/>
            </a:pPr>
            <a:r>
              <a:rPr lang="en-US" dirty="0"/>
              <a:t>Download the data for the exam from Canvas and save to the folder you created for this practice exam. </a:t>
            </a:r>
          </a:p>
          <a:p>
            <a:pPr marL="457200" indent="-457200">
              <a:buFont typeface="+mj-lt"/>
              <a:buAutoNum type="arabicPeriod"/>
            </a:pPr>
            <a:endParaRPr lang="en-US" dirty="0"/>
          </a:p>
          <a:p>
            <a:pPr marL="457200" indent="-457200">
              <a:buFont typeface="+mj-lt"/>
              <a:buAutoNum type="arabicPeriod"/>
            </a:pPr>
            <a:r>
              <a:rPr lang="en-US" dirty="0"/>
              <a:t>Open ArcGIS Pro and </a:t>
            </a:r>
            <a:r>
              <a:rPr lang="en-US" u="sng" dirty="0"/>
              <a:t>without</a:t>
            </a:r>
            <a:r>
              <a:rPr lang="en-US" dirty="0"/>
              <a:t> starting a new project, insert a new map frame and add the data.</a:t>
            </a:r>
          </a:p>
          <a:p>
            <a:pPr marL="457200" indent="-457200">
              <a:buFont typeface="+mj-lt"/>
              <a:buAutoNum type="arabicPeriod"/>
            </a:pPr>
            <a:endParaRPr lang="en-US" dirty="0"/>
          </a:p>
          <a:p>
            <a:pPr marL="457200" indent="-457200">
              <a:buFont typeface="+mj-lt"/>
              <a:buAutoNum type="arabicPeriod"/>
            </a:pPr>
            <a:r>
              <a:rPr lang="en-US" dirty="0"/>
              <a:t>In the Table of Contents pane, rename your map to “Stellar Cartography”</a:t>
            </a:r>
          </a:p>
          <a:p>
            <a:pPr marL="457200" indent="-457200">
              <a:buFont typeface="+mj-lt"/>
              <a:buAutoNum type="arabicPeriod"/>
            </a:pPr>
            <a:endParaRPr lang="en-US" dirty="0"/>
          </a:p>
          <a:p>
            <a:pPr marL="457200" indent="-457200">
              <a:buFont typeface="+mj-lt"/>
              <a:buAutoNum type="arabicPeriod"/>
            </a:pPr>
            <a:r>
              <a:rPr lang="en-US" dirty="0"/>
              <a:t>Insert a map layout and include: map frame, legend, north arrow, scale bar, and title. </a:t>
            </a:r>
          </a:p>
          <a:p>
            <a:pPr marL="457200" indent="-457200">
              <a:buFont typeface="+mj-lt"/>
              <a:buAutoNum type="arabicPeriod"/>
            </a:pPr>
            <a:endParaRPr lang="en-US" dirty="0"/>
          </a:p>
          <a:p>
            <a:pPr marL="457200" indent="-457200">
              <a:buFont typeface="+mj-lt"/>
              <a:buAutoNum type="arabicPeriod"/>
            </a:pPr>
            <a:r>
              <a:rPr lang="en-US" dirty="0"/>
              <a:t>With the map layout showing AND the table of contents visible, take a screen shot of your PC screen and save it as a JPEG to the same folder you have created for this exam. </a:t>
            </a:r>
          </a:p>
          <a:p>
            <a:pPr marL="457200" indent="-457200">
              <a:buFont typeface="+mj-lt"/>
              <a:buAutoNum type="arabicPeriod"/>
            </a:pPr>
            <a:endParaRPr lang="en-US" dirty="0"/>
          </a:p>
          <a:p>
            <a:pPr marL="457200" indent="-457200">
              <a:buFont typeface="+mj-lt"/>
              <a:buAutoNum type="arabicPeriod"/>
            </a:pPr>
            <a:r>
              <a:rPr lang="en-US" dirty="0"/>
              <a:t>Submit the following to complete the practice exam: (1) the JPEG screen shot, (2)the full path name for the JPEG, (3) a screenshot of the file explorer window with the folder you have created for the exam visible, and finally (4) the full path name for that folder to the appropriate assignment </a:t>
            </a:r>
            <a:r>
              <a:rPr lang="en-US" dirty="0" err="1"/>
              <a:t>dropbox</a:t>
            </a:r>
            <a:r>
              <a:rPr lang="en-US" dirty="0"/>
              <a:t> on Canvas. You can create a word document with each screenshot and the path names listed on the page, and then submit the word document as either a .docx or PDF. </a:t>
            </a:r>
          </a:p>
        </p:txBody>
      </p:sp>
    </p:spTree>
    <p:extLst>
      <p:ext uri="{BB962C8B-B14F-4D97-AF65-F5344CB8AC3E}">
        <p14:creationId xmlns:p14="http://schemas.microsoft.com/office/powerpoint/2010/main" val="39279640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9DC102-629F-714A-BB6B-80E7905395E7}"/>
              </a:ext>
            </a:extLst>
          </p:cNvPr>
          <p:cNvSpPr>
            <a:spLocks noGrp="1"/>
          </p:cNvSpPr>
          <p:nvPr>
            <p:ph type="title"/>
          </p:nvPr>
        </p:nvSpPr>
        <p:spPr/>
        <p:txBody>
          <a:bodyPr/>
          <a:lstStyle/>
          <a:p>
            <a:r>
              <a:rPr lang="en-US" dirty="0"/>
              <a:t>Outline</a:t>
            </a:r>
          </a:p>
        </p:txBody>
      </p:sp>
      <p:sp>
        <p:nvSpPr>
          <p:cNvPr id="3" name="Content Placeholder 2">
            <a:extLst>
              <a:ext uri="{FF2B5EF4-FFF2-40B4-BE49-F238E27FC236}">
                <a16:creationId xmlns:a16="http://schemas.microsoft.com/office/drawing/2014/main" id="{479155F5-F21A-D84E-A72D-6250E8FDC8F5}"/>
              </a:ext>
            </a:extLst>
          </p:cNvPr>
          <p:cNvSpPr>
            <a:spLocks noGrp="1"/>
          </p:cNvSpPr>
          <p:nvPr>
            <p:ph idx="1"/>
          </p:nvPr>
        </p:nvSpPr>
        <p:spPr>
          <a:xfrm>
            <a:off x="685800" y="2194560"/>
            <a:ext cx="5298479" cy="4024125"/>
          </a:xfrm>
        </p:spPr>
        <p:txBody>
          <a:bodyPr>
            <a:normAutofit/>
          </a:bodyPr>
          <a:lstStyle/>
          <a:p>
            <a:r>
              <a:rPr lang="en-US" dirty="0"/>
              <a:t>Your Professor</a:t>
            </a:r>
          </a:p>
          <a:p>
            <a:r>
              <a:rPr lang="en-US" dirty="0"/>
              <a:t>Lectures, Labs, and Exams</a:t>
            </a:r>
          </a:p>
          <a:p>
            <a:r>
              <a:rPr lang="en-US" dirty="0"/>
              <a:t>The Power of GIS</a:t>
            </a:r>
          </a:p>
          <a:p>
            <a:r>
              <a:rPr lang="en-US" dirty="0"/>
              <a:t>ESRI and other platforms</a:t>
            </a:r>
          </a:p>
          <a:p>
            <a:r>
              <a:rPr lang="en-US" dirty="0"/>
              <a:t>Begin Lab 1</a:t>
            </a:r>
          </a:p>
          <a:p>
            <a:r>
              <a:rPr lang="en-US"/>
              <a:t>Example practical exam</a:t>
            </a:r>
            <a:endParaRPr lang="en-US" dirty="0"/>
          </a:p>
        </p:txBody>
      </p:sp>
      <p:pic>
        <p:nvPicPr>
          <p:cNvPr id="1026" name="Picture 2" descr="Image result for gis">
            <a:extLst>
              <a:ext uri="{FF2B5EF4-FFF2-40B4-BE49-F238E27FC236}">
                <a16:creationId xmlns:a16="http://schemas.microsoft.com/office/drawing/2014/main" id="{92CDC504-C0E7-0D43-A7B9-5ED94F36ED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7722" y="2057400"/>
            <a:ext cx="5046291" cy="445951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329163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89991-7409-E447-92E9-94A52ED6B377}"/>
              </a:ext>
            </a:extLst>
          </p:cNvPr>
          <p:cNvSpPr>
            <a:spLocks noGrp="1"/>
          </p:cNvSpPr>
          <p:nvPr>
            <p:ph type="title"/>
          </p:nvPr>
        </p:nvSpPr>
        <p:spPr/>
        <p:txBody>
          <a:bodyPr/>
          <a:lstStyle/>
          <a:p>
            <a:r>
              <a:rPr lang="en-US" dirty="0"/>
              <a:t>Your Professor</a:t>
            </a:r>
          </a:p>
        </p:txBody>
      </p:sp>
      <p:sp>
        <p:nvSpPr>
          <p:cNvPr id="3" name="Content Placeholder 2">
            <a:extLst>
              <a:ext uri="{FF2B5EF4-FFF2-40B4-BE49-F238E27FC236}">
                <a16:creationId xmlns:a16="http://schemas.microsoft.com/office/drawing/2014/main" id="{4789ACB9-356A-614F-BF84-435DE059437F}"/>
              </a:ext>
            </a:extLst>
          </p:cNvPr>
          <p:cNvSpPr>
            <a:spLocks noGrp="1"/>
          </p:cNvSpPr>
          <p:nvPr>
            <p:ph sz="quarter" idx="1"/>
          </p:nvPr>
        </p:nvSpPr>
        <p:spPr>
          <a:xfrm>
            <a:off x="7737231" y="1899144"/>
            <a:ext cx="4233705" cy="4733768"/>
          </a:xfrm>
        </p:spPr>
        <p:txBody>
          <a:bodyPr>
            <a:normAutofit lnSpcReduction="10000"/>
          </a:bodyPr>
          <a:lstStyle/>
          <a:p>
            <a:pPr marL="0" indent="0">
              <a:buNone/>
            </a:pPr>
            <a:r>
              <a:rPr lang="en-US" dirty="0"/>
              <a:t>I’ve been all over the country conducting fieldwork. I am interested in evaluating and characterizing environmental activity. </a:t>
            </a:r>
          </a:p>
          <a:p>
            <a:pPr marL="0" indent="0">
              <a:buNone/>
            </a:pPr>
            <a:endParaRPr lang="en-US" dirty="0"/>
          </a:p>
          <a:p>
            <a:pPr marL="0" indent="0">
              <a:buNone/>
            </a:pPr>
            <a:r>
              <a:rPr lang="en-US" dirty="0"/>
              <a:t>Here are pictures from field scouting trips for evidence of fire activity. </a:t>
            </a:r>
          </a:p>
          <a:p>
            <a:pPr marL="0" indent="0">
              <a:buNone/>
            </a:pPr>
            <a:endParaRPr lang="en-US" dirty="0"/>
          </a:p>
          <a:p>
            <a:pPr marL="0" indent="0">
              <a:buNone/>
            </a:pPr>
            <a:r>
              <a:rPr lang="en-US" dirty="0"/>
              <a:t>Would you be surprised to learn there was more fire on the landscape 100+ years ago than there is today? </a:t>
            </a:r>
          </a:p>
        </p:txBody>
      </p:sp>
      <p:pic>
        <p:nvPicPr>
          <p:cNvPr id="1030" name="Picture 6" descr="No photo description available.">
            <a:extLst>
              <a:ext uri="{FF2B5EF4-FFF2-40B4-BE49-F238E27FC236}">
                <a16:creationId xmlns:a16="http://schemas.microsoft.com/office/drawing/2014/main" id="{0B2878C3-2AD7-8747-954A-7CFBF9B3A05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633"/>
          <a:stretch/>
        </p:blipFill>
        <p:spPr bwMode="auto">
          <a:xfrm>
            <a:off x="0" y="4266028"/>
            <a:ext cx="7365442" cy="2591971"/>
          </a:xfrm>
          <a:prstGeom prst="rect">
            <a:avLst/>
          </a:prstGeom>
          <a:noFill/>
          <a:extLst>
            <a:ext uri="{909E8E84-426E-40DD-AFC4-6F175D3DCCD1}">
              <a14:hiddenFill xmlns:a14="http://schemas.microsoft.com/office/drawing/2010/main">
                <a:solidFill>
                  <a:srgbClr val="FFFFFF"/>
                </a:solidFill>
              </a14:hiddenFill>
            </a:ext>
          </a:extLst>
        </p:spPr>
      </p:pic>
      <p:pic>
        <p:nvPicPr>
          <p:cNvPr id="6" name="Content Placeholder 4" descr="A landscape with trees and blue sky&#10;&#10;Description automatically generated with low confidence">
            <a:extLst>
              <a:ext uri="{FF2B5EF4-FFF2-40B4-BE49-F238E27FC236}">
                <a16:creationId xmlns:a16="http://schemas.microsoft.com/office/drawing/2014/main" id="{E09EFFDE-E128-5D4B-80CF-888E8C54216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680855"/>
            <a:ext cx="7365442" cy="2479264"/>
          </a:xfrm>
          <a:prstGeom prst="rect">
            <a:avLst/>
          </a:prstGeom>
        </p:spPr>
      </p:pic>
    </p:spTree>
    <p:extLst>
      <p:ext uri="{BB962C8B-B14F-4D97-AF65-F5344CB8AC3E}">
        <p14:creationId xmlns:p14="http://schemas.microsoft.com/office/powerpoint/2010/main" val="1808289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8EDF91-B3C9-314A-B1C8-BC29B9C475B4}"/>
              </a:ext>
            </a:extLst>
          </p:cNvPr>
          <p:cNvSpPr>
            <a:spLocks noGrp="1"/>
          </p:cNvSpPr>
          <p:nvPr>
            <p:ph type="title"/>
          </p:nvPr>
        </p:nvSpPr>
        <p:spPr/>
        <p:txBody>
          <a:bodyPr/>
          <a:lstStyle/>
          <a:p>
            <a:r>
              <a:rPr lang="en-US" dirty="0"/>
              <a:t>Your Professor</a:t>
            </a:r>
          </a:p>
        </p:txBody>
      </p:sp>
      <p:pic>
        <p:nvPicPr>
          <p:cNvPr id="3080" name="Picture 8" descr="No photo description available.">
            <a:extLst>
              <a:ext uri="{FF2B5EF4-FFF2-40B4-BE49-F238E27FC236}">
                <a16:creationId xmlns:a16="http://schemas.microsoft.com/office/drawing/2014/main" id="{44EAE387-2BC5-D64B-9DCE-EE7B315C68A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b="18367"/>
          <a:stretch/>
        </p:blipFill>
        <p:spPr bwMode="auto">
          <a:xfrm>
            <a:off x="127280" y="3726140"/>
            <a:ext cx="4931237" cy="3019125"/>
          </a:xfrm>
          <a:prstGeom prst="rect">
            <a:avLst/>
          </a:prstGeom>
          <a:noFill/>
          <a:extLst>
            <a:ext uri="{909E8E84-426E-40DD-AFC4-6F175D3DCCD1}">
              <a14:hiddenFill xmlns:a14="http://schemas.microsoft.com/office/drawing/2010/main">
                <a:solidFill>
                  <a:srgbClr val="FFFFFF"/>
                </a:solidFill>
              </a14:hiddenFill>
            </a:ext>
          </a:extLst>
        </p:spPr>
      </p:pic>
      <p:pic>
        <p:nvPicPr>
          <p:cNvPr id="3074" name="Picture 2" descr="May be an image of one or more people, tree, nature and body of water">
            <a:extLst>
              <a:ext uri="{FF2B5EF4-FFF2-40B4-BE49-F238E27FC236}">
                <a16:creationId xmlns:a16="http://schemas.microsoft.com/office/drawing/2014/main" id="{D75BB370-3DBE-0B42-B267-029FE9CA03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7280" y="52758"/>
            <a:ext cx="4931237" cy="3554600"/>
          </a:xfrm>
          <a:prstGeom prst="rect">
            <a:avLst/>
          </a:prstGeom>
          <a:noFill/>
          <a:extLst>
            <a:ext uri="{909E8E84-426E-40DD-AFC4-6F175D3DCCD1}">
              <a14:hiddenFill xmlns:a14="http://schemas.microsoft.com/office/drawing/2010/main">
                <a:solidFill>
                  <a:srgbClr val="FFFFFF"/>
                </a:solidFill>
              </a14:hiddenFill>
            </a:ext>
          </a:extLst>
        </p:spPr>
      </p:pic>
      <p:pic>
        <p:nvPicPr>
          <p:cNvPr id="3078" name="Picture 6" descr="No photo description available.">
            <a:extLst>
              <a:ext uri="{FF2B5EF4-FFF2-40B4-BE49-F238E27FC236}">
                <a16:creationId xmlns:a16="http://schemas.microsoft.com/office/drawing/2014/main" id="{5D2F71DB-2767-4644-A7B0-CB526DBD60B0}"/>
              </a:ext>
            </a:extLst>
          </p:cNvPr>
          <p:cNvPicPr>
            <a:picLocks noGrp="1" noChangeAspect="1" noChangeArrowheads="1"/>
          </p:cNvPicPr>
          <p:nvPr>
            <p:ph sz="quarter" idx="1"/>
          </p:nvPr>
        </p:nvPicPr>
        <p:blipFill>
          <a:blip r:embed="rId4">
            <a:extLst>
              <a:ext uri="{28A0092B-C50C-407E-A947-70E740481C1C}">
                <a14:useLocalDpi xmlns:a14="http://schemas.microsoft.com/office/drawing/2010/main" val="0"/>
              </a:ext>
            </a:extLst>
          </a:blip>
          <a:srcRect/>
          <a:stretch>
            <a:fillRect/>
          </a:stretch>
        </p:blipFill>
        <p:spPr bwMode="auto">
          <a:xfrm>
            <a:off x="5193603" y="1882608"/>
            <a:ext cx="3646993" cy="4862657"/>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a:extLst>
              <a:ext uri="{FF2B5EF4-FFF2-40B4-BE49-F238E27FC236}">
                <a16:creationId xmlns:a16="http://schemas.microsoft.com/office/drawing/2014/main" id="{FC2C9C1A-C3C9-574A-B2B0-15B958035385}"/>
              </a:ext>
            </a:extLst>
          </p:cNvPr>
          <p:cNvSpPr txBox="1"/>
          <p:nvPr/>
        </p:nvSpPr>
        <p:spPr>
          <a:xfrm>
            <a:off x="9154048" y="2210637"/>
            <a:ext cx="2703007" cy="3693319"/>
          </a:xfrm>
          <a:prstGeom prst="rect">
            <a:avLst/>
          </a:prstGeom>
          <a:noFill/>
        </p:spPr>
        <p:txBody>
          <a:bodyPr wrap="square" rtlCol="0">
            <a:spAutoFit/>
          </a:bodyPr>
          <a:lstStyle/>
          <a:p>
            <a:r>
              <a:rPr lang="en-US" dirty="0"/>
              <a:t>Research interests include wildfires, GIS, anthropogenic climate change, and </a:t>
            </a:r>
            <a:r>
              <a:rPr lang="en-US" dirty="0" err="1"/>
              <a:t>SciComm</a:t>
            </a:r>
            <a:endParaRPr lang="en-US" dirty="0"/>
          </a:p>
          <a:p>
            <a:endParaRPr lang="en-US" dirty="0"/>
          </a:p>
          <a:p>
            <a:r>
              <a:rPr lang="en-US" dirty="0"/>
              <a:t>Do you have similar interests? Reach out! My lab is always looking for dedicated undergrads interested in fire activity, tree rings, and GIS! </a:t>
            </a:r>
            <a:r>
              <a:rPr lang="en-US" dirty="0">
                <a:sym typeface="Wingdings" panose="05000000000000000000" pitchFamily="2" charset="2"/>
              </a:rPr>
              <a:t> </a:t>
            </a:r>
            <a:endParaRPr lang="en-US" dirty="0"/>
          </a:p>
        </p:txBody>
      </p:sp>
    </p:spTree>
    <p:extLst>
      <p:ext uri="{BB962C8B-B14F-4D97-AF65-F5344CB8AC3E}">
        <p14:creationId xmlns:p14="http://schemas.microsoft.com/office/powerpoint/2010/main" val="15090015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7F8347-EB74-784D-950D-3A4080F44DB1}"/>
              </a:ext>
            </a:extLst>
          </p:cNvPr>
          <p:cNvSpPr>
            <a:spLocks noGrp="1"/>
          </p:cNvSpPr>
          <p:nvPr>
            <p:ph type="title"/>
          </p:nvPr>
        </p:nvSpPr>
        <p:spPr/>
        <p:txBody>
          <a:bodyPr/>
          <a:lstStyle/>
          <a:p>
            <a:r>
              <a:rPr lang="en-US" dirty="0"/>
              <a:t>Your Professor</a:t>
            </a:r>
          </a:p>
        </p:txBody>
      </p:sp>
      <p:sp>
        <p:nvSpPr>
          <p:cNvPr id="3" name="Content Placeholder 2">
            <a:extLst>
              <a:ext uri="{FF2B5EF4-FFF2-40B4-BE49-F238E27FC236}">
                <a16:creationId xmlns:a16="http://schemas.microsoft.com/office/drawing/2014/main" id="{A4D1C1FD-F48E-034B-BFC0-8EBA556F8D6C}"/>
              </a:ext>
            </a:extLst>
          </p:cNvPr>
          <p:cNvSpPr>
            <a:spLocks noGrp="1"/>
          </p:cNvSpPr>
          <p:nvPr>
            <p:ph sz="quarter" idx="1"/>
          </p:nvPr>
        </p:nvSpPr>
        <p:spPr>
          <a:xfrm>
            <a:off x="753626" y="2180492"/>
            <a:ext cx="9730573" cy="4372708"/>
          </a:xfrm>
        </p:spPr>
        <p:txBody>
          <a:bodyPr>
            <a:normAutofit/>
          </a:bodyPr>
          <a:lstStyle/>
          <a:p>
            <a:r>
              <a:rPr lang="en-US" dirty="0"/>
              <a:t>Dr. Lauren Stachowiak</a:t>
            </a:r>
          </a:p>
          <a:p>
            <a:pPr lvl="1"/>
            <a:r>
              <a:rPr lang="en-US" dirty="0">
                <a:hlinkClick r:id="rId2"/>
              </a:rPr>
              <a:t>lstachowiak@ewu.edu</a:t>
            </a:r>
            <a:r>
              <a:rPr lang="en-US" dirty="0"/>
              <a:t> is the best way to contact me!</a:t>
            </a:r>
          </a:p>
          <a:p>
            <a:pPr marL="365760" lvl="1" indent="0">
              <a:buNone/>
            </a:pPr>
            <a:endParaRPr lang="en-US" dirty="0"/>
          </a:p>
          <a:p>
            <a:r>
              <a:rPr lang="en-US" dirty="0"/>
              <a:t>Check out my personal webpage here: </a:t>
            </a:r>
            <a:r>
              <a:rPr lang="en-US" dirty="0">
                <a:hlinkClick r:id="rId3"/>
              </a:rPr>
              <a:t>https://laurenstachowiak.wordpress.com/</a:t>
            </a:r>
            <a:r>
              <a:rPr lang="en-US" dirty="0"/>
              <a:t> </a:t>
            </a:r>
          </a:p>
          <a:p>
            <a:endParaRPr lang="en-US" dirty="0"/>
          </a:p>
          <a:p>
            <a:r>
              <a:rPr lang="en-US" dirty="0"/>
              <a:t>I have a YouTube channel where I’ve been posting ”How-To” videos related to dendrochronology: </a:t>
            </a:r>
            <a:r>
              <a:rPr lang="en-US" dirty="0">
                <a:hlinkClick r:id="rId4"/>
              </a:rPr>
              <a:t>https://www.youtube.com/channel/UCPcHT5o1CoitQ4hHalsecpA/about</a:t>
            </a:r>
            <a:r>
              <a:rPr lang="en-US" dirty="0"/>
              <a:t> </a:t>
            </a:r>
          </a:p>
        </p:txBody>
      </p:sp>
    </p:spTree>
    <p:extLst>
      <p:ext uri="{BB962C8B-B14F-4D97-AF65-F5344CB8AC3E}">
        <p14:creationId xmlns:p14="http://schemas.microsoft.com/office/powerpoint/2010/main" val="192555623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205193-15C7-9E47-B98B-6A91C448B948}"/>
              </a:ext>
            </a:extLst>
          </p:cNvPr>
          <p:cNvSpPr>
            <a:spLocks noGrp="1"/>
          </p:cNvSpPr>
          <p:nvPr>
            <p:ph type="title"/>
          </p:nvPr>
        </p:nvSpPr>
        <p:spPr/>
        <p:txBody>
          <a:bodyPr/>
          <a:lstStyle/>
          <a:p>
            <a:r>
              <a:rPr lang="en-US" dirty="0"/>
              <a:t>LECTURES, labs, and exams</a:t>
            </a:r>
          </a:p>
        </p:txBody>
      </p:sp>
      <p:sp>
        <p:nvSpPr>
          <p:cNvPr id="3" name="Content Placeholder 2">
            <a:extLst>
              <a:ext uri="{FF2B5EF4-FFF2-40B4-BE49-F238E27FC236}">
                <a16:creationId xmlns:a16="http://schemas.microsoft.com/office/drawing/2014/main" id="{A943FA00-86E8-FC46-AD43-4A090E7FDB2D}"/>
              </a:ext>
            </a:extLst>
          </p:cNvPr>
          <p:cNvSpPr>
            <a:spLocks noGrp="1"/>
          </p:cNvSpPr>
          <p:nvPr>
            <p:ph idx="1"/>
          </p:nvPr>
        </p:nvSpPr>
        <p:spPr/>
        <p:txBody>
          <a:bodyPr>
            <a:normAutofit fontScale="85000" lnSpcReduction="20000"/>
          </a:bodyPr>
          <a:lstStyle/>
          <a:p>
            <a:r>
              <a:rPr lang="en-US" dirty="0"/>
              <a:t>Each week I will demonstrate a series of common GIS tools or data management protocols and a lab scenario or topic. </a:t>
            </a:r>
          </a:p>
          <a:p>
            <a:pPr marL="0" indent="0">
              <a:buNone/>
            </a:pPr>
            <a:endParaRPr lang="en-US" dirty="0"/>
          </a:p>
          <a:p>
            <a:r>
              <a:rPr lang="en-US" dirty="0"/>
              <a:t>Mondays will be for brief lecture and demos of the primary topics for the week. The second half of class will begin each lab. </a:t>
            </a:r>
          </a:p>
          <a:p>
            <a:endParaRPr lang="en-US" dirty="0"/>
          </a:p>
          <a:p>
            <a:r>
              <a:rPr lang="en-US" dirty="0"/>
              <a:t>Wednesdays will primarily be open lab time where you will have access to the GIS lab to complete the weekly lab tasks. </a:t>
            </a:r>
          </a:p>
          <a:p>
            <a:endParaRPr lang="en-US" dirty="0"/>
          </a:p>
          <a:p>
            <a:r>
              <a:rPr lang="en-US" dirty="0"/>
              <a:t>Some labs will be multi-part and cover multiple weeks. </a:t>
            </a:r>
          </a:p>
          <a:p>
            <a:endParaRPr lang="en-US" dirty="0"/>
          </a:p>
          <a:p>
            <a:r>
              <a:rPr lang="en-US" dirty="0"/>
              <a:t>In Week 5 and Week 10, you will have a practical exam to complete. The exam will require you to complete ten operations/tasks within the class period. More information on the practical exams will be given closer to their dates. </a:t>
            </a:r>
          </a:p>
        </p:txBody>
      </p:sp>
    </p:spTree>
    <p:extLst>
      <p:ext uri="{BB962C8B-B14F-4D97-AF65-F5344CB8AC3E}">
        <p14:creationId xmlns:p14="http://schemas.microsoft.com/office/powerpoint/2010/main" val="245454982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F97121D-BB8D-2C44-9FB3-D29B2368C14D}"/>
              </a:ext>
            </a:extLst>
          </p:cNvPr>
          <p:cNvSpPr>
            <a:spLocks noGrp="1"/>
          </p:cNvSpPr>
          <p:nvPr>
            <p:ph idx="1"/>
          </p:nvPr>
        </p:nvSpPr>
        <p:spPr>
          <a:xfrm>
            <a:off x="1778891" y="228600"/>
            <a:ext cx="8921766" cy="990600"/>
          </a:xfrm>
        </p:spPr>
        <p:txBody>
          <a:bodyPr>
            <a:normAutofit lnSpcReduction="10000"/>
          </a:bodyPr>
          <a:lstStyle/>
          <a:p>
            <a:pPr marL="0" indent="0">
              <a:buNone/>
            </a:pPr>
            <a:r>
              <a:rPr lang="en-US" dirty="0" err="1"/>
              <a:t>GISystems</a:t>
            </a:r>
            <a:r>
              <a:rPr lang="en-US" dirty="0"/>
              <a:t> are powerful </a:t>
            </a:r>
            <a:r>
              <a:rPr lang="en-US" i="1" dirty="0"/>
              <a:t>tools</a:t>
            </a:r>
            <a:r>
              <a:rPr lang="en-US" dirty="0"/>
              <a:t> that can be used to analyze and display various types of multi-dimensional data at once. What is the map below telling you?</a:t>
            </a:r>
          </a:p>
          <a:p>
            <a:pPr lvl="1"/>
            <a:endParaRPr lang="en-US" dirty="0"/>
          </a:p>
        </p:txBody>
      </p:sp>
      <p:pic>
        <p:nvPicPr>
          <p:cNvPr id="2050" name="Picture 2" descr="Image result for thomas fire spread map">
            <a:extLst>
              <a:ext uri="{FF2B5EF4-FFF2-40B4-BE49-F238E27FC236}">
                <a16:creationId xmlns:a16="http://schemas.microsoft.com/office/drawing/2014/main" id="{1F0C33D2-E516-4247-9686-6B60C43391F2}"/>
              </a:ext>
            </a:extLst>
          </p:cNvPr>
          <p:cNvPicPr>
            <a:picLocks noChangeAspect="1" noChangeArrowheads="1"/>
          </p:cNvPicPr>
          <p:nvPr/>
        </p:nvPicPr>
        <p:blipFill>
          <a:blip r:embed="rId2" cstate="screen">
            <a:extLst>
              <a:ext uri="{28A0092B-C50C-407E-A947-70E740481C1C}">
                <a14:useLocalDpi xmlns:a14="http://schemas.microsoft.com/office/drawing/2010/main"/>
              </a:ext>
            </a:extLst>
          </a:blip>
          <a:srcRect/>
          <a:stretch>
            <a:fillRect/>
          </a:stretch>
        </p:blipFill>
        <p:spPr bwMode="auto">
          <a:xfrm>
            <a:off x="1828800" y="1251858"/>
            <a:ext cx="8686800" cy="56132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628755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DC0A-00A6-EB44-95C7-144AA2CD46D0}"/>
              </a:ext>
            </a:extLst>
          </p:cNvPr>
          <p:cNvSpPr>
            <a:spLocks noGrp="1"/>
          </p:cNvSpPr>
          <p:nvPr>
            <p:ph type="title"/>
          </p:nvPr>
        </p:nvSpPr>
        <p:spPr/>
        <p:txBody>
          <a:bodyPr/>
          <a:lstStyle/>
          <a:p>
            <a:r>
              <a:rPr lang="en-US" dirty="0"/>
              <a:t>The Power of GIS</a:t>
            </a:r>
          </a:p>
        </p:txBody>
      </p:sp>
      <p:sp>
        <p:nvSpPr>
          <p:cNvPr id="3" name="Content Placeholder 2">
            <a:extLst>
              <a:ext uri="{FF2B5EF4-FFF2-40B4-BE49-F238E27FC236}">
                <a16:creationId xmlns:a16="http://schemas.microsoft.com/office/drawing/2014/main" id="{CE3246E9-2D8C-9F45-8B93-521FD5654714}"/>
              </a:ext>
            </a:extLst>
          </p:cNvPr>
          <p:cNvSpPr>
            <a:spLocks noGrp="1"/>
          </p:cNvSpPr>
          <p:nvPr>
            <p:ph idx="1"/>
          </p:nvPr>
        </p:nvSpPr>
        <p:spPr>
          <a:xfrm>
            <a:off x="864704" y="1319755"/>
            <a:ext cx="6902450" cy="3018094"/>
          </a:xfrm>
        </p:spPr>
        <p:txBody>
          <a:bodyPr>
            <a:normAutofit/>
          </a:bodyPr>
          <a:lstStyle/>
          <a:p>
            <a:pPr marL="0" indent="0">
              <a:buNone/>
            </a:pPr>
            <a:r>
              <a:rPr lang="en-US" dirty="0"/>
              <a:t>John Snow’s 1854 Cholera Map</a:t>
            </a:r>
          </a:p>
        </p:txBody>
      </p:sp>
      <p:pic>
        <p:nvPicPr>
          <p:cNvPr id="2050" name="Picture 2" descr="Snow cholera map">
            <a:extLst>
              <a:ext uri="{FF2B5EF4-FFF2-40B4-BE49-F238E27FC236}">
                <a16:creationId xmlns:a16="http://schemas.microsoft.com/office/drawing/2014/main" id="{045D4137-DAE8-D74E-AA5B-64A4768BB2E1}"/>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64704" y="1857454"/>
            <a:ext cx="9571648" cy="496079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406708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71ED71-CF9A-A847-8948-43949FB6BB7D}"/>
              </a:ext>
            </a:extLst>
          </p:cNvPr>
          <p:cNvSpPr>
            <a:spLocks noGrp="1"/>
          </p:cNvSpPr>
          <p:nvPr>
            <p:ph type="title"/>
          </p:nvPr>
        </p:nvSpPr>
        <p:spPr/>
        <p:txBody>
          <a:bodyPr/>
          <a:lstStyle/>
          <a:p>
            <a:r>
              <a:rPr lang="en-US" dirty="0"/>
              <a:t>The power of </a:t>
            </a:r>
            <a:r>
              <a:rPr lang="en-US" dirty="0" err="1"/>
              <a:t>gis</a:t>
            </a:r>
            <a:endParaRPr lang="en-US" dirty="0"/>
          </a:p>
        </p:txBody>
      </p:sp>
      <p:sp>
        <p:nvSpPr>
          <p:cNvPr id="3" name="Content Placeholder 2">
            <a:extLst>
              <a:ext uri="{FF2B5EF4-FFF2-40B4-BE49-F238E27FC236}">
                <a16:creationId xmlns:a16="http://schemas.microsoft.com/office/drawing/2014/main" id="{4FA1E63D-CEF4-E440-BB16-825F3C2FE738}"/>
              </a:ext>
            </a:extLst>
          </p:cNvPr>
          <p:cNvSpPr>
            <a:spLocks noGrp="1"/>
          </p:cNvSpPr>
          <p:nvPr>
            <p:ph idx="1"/>
          </p:nvPr>
        </p:nvSpPr>
        <p:spPr>
          <a:xfrm>
            <a:off x="266700" y="1936142"/>
            <a:ext cx="11925300" cy="971330"/>
          </a:xfrm>
        </p:spPr>
        <p:txBody>
          <a:bodyPr>
            <a:normAutofit lnSpcReduction="10000"/>
          </a:bodyPr>
          <a:lstStyle/>
          <a:p>
            <a:pPr marL="0" indent="0">
              <a:buNone/>
            </a:pPr>
            <a:r>
              <a:rPr lang="en-US" dirty="0"/>
              <a:t>A regional time series dataset for future maximum temps above 35C (IPCC WGI, 2021). Is this a </a:t>
            </a:r>
            <a:r>
              <a:rPr lang="en-US" i="1" dirty="0"/>
              <a:t>geo</a:t>
            </a:r>
            <a:r>
              <a:rPr lang="en-US" dirty="0"/>
              <a:t>visualization? Would you consider this a GIS? </a:t>
            </a:r>
            <a:r>
              <a:rPr lang="en-US" dirty="0">
                <a:hlinkClick r:id="rId2"/>
              </a:rPr>
              <a:t>https://interactive-atlas.ipcc.ch/</a:t>
            </a:r>
            <a:r>
              <a:rPr lang="en-US" dirty="0"/>
              <a:t> </a:t>
            </a:r>
          </a:p>
        </p:txBody>
      </p:sp>
      <p:pic>
        <p:nvPicPr>
          <p:cNvPr id="4" name="Picture 3">
            <a:extLst>
              <a:ext uri="{FF2B5EF4-FFF2-40B4-BE49-F238E27FC236}">
                <a16:creationId xmlns:a16="http://schemas.microsoft.com/office/drawing/2014/main" id="{96E6923F-FD21-084B-9654-7BBB08DF0788}"/>
              </a:ext>
            </a:extLst>
          </p:cNvPr>
          <p:cNvPicPr>
            <a:picLocks noChangeAspect="1"/>
          </p:cNvPicPr>
          <p:nvPr/>
        </p:nvPicPr>
        <p:blipFill>
          <a:blip r:embed="rId3"/>
          <a:stretch>
            <a:fillRect/>
          </a:stretch>
        </p:blipFill>
        <p:spPr>
          <a:xfrm>
            <a:off x="102311" y="2907471"/>
            <a:ext cx="11987378" cy="3786257"/>
          </a:xfrm>
          <a:prstGeom prst="rect">
            <a:avLst/>
          </a:prstGeom>
        </p:spPr>
      </p:pic>
    </p:spTree>
    <p:extLst>
      <p:ext uri="{BB962C8B-B14F-4D97-AF65-F5344CB8AC3E}">
        <p14:creationId xmlns:p14="http://schemas.microsoft.com/office/powerpoint/2010/main" val="12517341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emplate>Vapor Trail</Template>
  <TotalTime>745</TotalTime>
  <Words>1284</Words>
  <Application>Microsoft Office PowerPoint</Application>
  <PresentationFormat>Widescreen</PresentationFormat>
  <Paragraphs>111</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Century Gothic</vt:lpstr>
      <vt:lpstr>Wingdings</vt:lpstr>
      <vt:lpstr>Vapor Trail</vt:lpstr>
      <vt:lpstr>INTRO TO GIS FOR ENVIRONMENTAL SCIENCE</vt:lpstr>
      <vt:lpstr>Outline</vt:lpstr>
      <vt:lpstr>Your Professor</vt:lpstr>
      <vt:lpstr>Your Professor</vt:lpstr>
      <vt:lpstr>Your Professor</vt:lpstr>
      <vt:lpstr>LECTURES, labs, and exams</vt:lpstr>
      <vt:lpstr>PowerPoint Presentation</vt:lpstr>
      <vt:lpstr>The Power of GIS</vt:lpstr>
      <vt:lpstr>The power of gis</vt:lpstr>
      <vt:lpstr>Remote Sensing and Contemporary GIS</vt:lpstr>
      <vt:lpstr>ESRI</vt:lpstr>
      <vt:lpstr>ESRI</vt:lpstr>
      <vt:lpstr>esri</vt:lpstr>
      <vt:lpstr>QGIS</vt:lpstr>
      <vt:lpstr>Google earth engine and COLAB</vt:lpstr>
      <vt:lpstr>Lab #1</vt:lpstr>
      <vt:lpstr>EXAMPLE PRACTICAL EXAM</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 TO GIS FOR ENVIRONMENTAL SCIENCE</dc:title>
  <dc:creator>Stachowiak, Lauren</dc:creator>
  <cp:lastModifiedBy>Stachowiak, Lauren</cp:lastModifiedBy>
  <cp:revision>97</cp:revision>
  <dcterms:created xsi:type="dcterms:W3CDTF">2020-01-20T01:55:05Z</dcterms:created>
  <dcterms:modified xsi:type="dcterms:W3CDTF">2024-08-28T05:41:48Z</dcterms:modified>
</cp:coreProperties>
</file>

<file path=docProps/thumbnail.jpeg>
</file>